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400">
                <a:solidFill>
                  <a:srgbClr val="000000"/>
                </a:solidFill>
              </a:defRPr>
            </a:pPr>
            <a:r>
              <a:t>Breakthroughs Timeline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37160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2012 — Programmable CRISPR‑Cas9 editing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0" y="173736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In vitro demonstration of RNA‑guided DNA cleavage (Jinek et al., Science)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210312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2013 — Editing in mammalian cells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2468879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CRISPR‑Cas9 enables targeted gene disruption and HDR in human cells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83464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2016 — Base editing introduced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320040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Cytosine and adenine base editors expand precise, DSB‑free editing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356616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2019 — Prime editing unveiled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1600" y="393192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Versatile small insertions/deletions/substitutions without donor DNA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429768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2020 — Nobel Prize in Chemistry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71600" y="466344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Recognition of Doudna and Charpentier for CRISPR‑Cas9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0" y="502920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2021 — First in vivo CRISPR infusion shows strong target knockdown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1600" y="539496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ATTR program demonstrates dose‑dependent TTR reduction after a single IV dose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4400" y="576072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2022 — First in‑human base editing data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71600" y="612648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In vivo base editing of PCSK9 shows sustained LDL‑C lowering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4400" y="6492240"/>
            <a:ext cx="5486400" cy="4572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/>
          <a:p>
            <a:pPr>
              <a:defRPr sz="2000">
                <a:solidFill>
                  <a:srgbClr val="000000"/>
                </a:solidFill>
              </a:defRPr>
            </a:pPr>
            <a:r>
              <a:t>2023–24 — First regulatory approvals of a CRISPR therapy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71600" y="6858000"/>
            <a:ext cx="1280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500" b="0">
                <a:solidFill>
                  <a:srgbClr val="323232"/>
                </a:solidFill>
              </a:defRPr>
            </a:pPr>
            <a:r>
              <a:t>Proof point: Exagamglogene autotemcel (exa‑cel/CASGEVY) approved for severe SCD; broader indications and regions follow</a:t>
            </a:r>
          </a:p>
        </p:txBody>
      </p:sp>
      <p:pic>
        <p:nvPicPr>
          <p:cNvPr id="19" name="Picture 18" descr="icon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457200" cy="457200"/>
          </a:xfrm>
          <a:prstGeom prst="rect">
            <a:avLst/>
          </a:prstGeom>
        </p:spPr>
      </p:pic>
      <p:pic>
        <p:nvPicPr>
          <p:cNvPr id="20" name="Picture 19" descr="icon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03120"/>
            <a:ext cx="457200" cy="457200"/>
          </a:xfrm>
          <a:prstGeom prst="rect">
            <a:avLst/>
          </a:prstGeom>
        </p:spPr>
      </p:pic>
      <p:pic>
        <p:nvPicPr>
          <p:cNvPr id="21" name="Picture 20" descr="icon_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834640"/>
            <a:ext cx="457200" cy="457200"/>
          </a:xfrm>
          <a:prstGeom prst="rect">
            <a:avLst/>
          </a:prstGeom>
        </p:spPr>
      </p:pic>
      <p:pic>
        <p:nvPicPr>
          <p:cNvPr id="22" name="Picture 21" descr="icon_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566160"/>
            <a:ext cx="457200" cy="457200"/>
          </a:xfrm>
          <a:prstGeom prst="rect">
            <a:avLst/>
          </a:prstGeom>
        </p:spPr>
      </p:pic>
      <p:pic>
        <p:nvPicPr>
          <p:cNvPr id="23" name="Picture 22" descr="icon_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4297680"/>
            <a:ext cx="457200" cy="457200"/>
          </a:xfrm>
          <a:prstGeom prst="rect">
            <a:avLst/>
          </a:prstGeom>
        </p:spPr>
      </p:pic>
      <p:pic>
        <p:nvPicPr>
          <p:cNvPr id="24" name="Picture 23" descr="icon_5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5029200"/>
            <a:ext cx="457200" cy="457200"/>
          </a:xfrm>
          <a:prstGeom prst="rect">
            <a:avLst/>
          </a:prstGeom>
        </p:spPr>
      </p:pic>
      <p:pic>
        <p:nvPicPr>
          <p:cNvPr id="25" name="Picture 24" descr="icon_6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5760720"/>
            <a:ext cx="457200" cy="457200"/>
          </a:xfrm>
          <a:prstGeom prst="rect">
            <a:avLst/>
          </a:prstGeom>
        </p:spPr>
      </p:pic>
      <p:pic>
        <p:nvPicPr>
          <p:cNvPr id="26" name="Picture 25" descr="icon_7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" y="6492240"/>
            <a:ext cx="457200" cy="457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